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4/11/2018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4/11/2018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4/11/2018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4/11/2018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4/11/2018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d-ID" sz="2000" dirty="0" smtClean="0"/>
              <a:t>Ulviyana</a:t>
            </a:r>
            <a:br>
              <a:rPr lang="id-ID" sz="2000" dirty="0" smtClean="0"/>
            </a:br>
            <a:r>
              <a:rPr lang="id-ID" sz="2000" dirty="0" smtClean="0"/>
              <a:t>09011281520090</a:t>
            </a:r>
            <a:endParaRPr lang="id-ID" sz="2000" dirty="0"/>
          </a:p>
        </p:txBody>
      </p:sp>
      <p:sp>
        <p:nvSpPr>
          <p:cNvPr id="3" name="Subtitle 2"/>
          <p:cNvSpPr>
            <a:spLocks noGrp="1"/>
          </p:cNvSpPr>
          <p:nvPr>
            <p:ph type="subTitle" idx="1"/>
          </p:nvPr>
        </p:nvSpPr>
        <p:spPr/>
        <p:txBody>
          <a:bodyPr/>
          <a:lstStyle/>
          <a:p>
            <a:r>
              <a:rPr lang="id-ID" dirty="0" smtClean="0"/>
              <a:t>Keamanan jaringan komputer</a:t>
            </a:r>
            <a:endParaRPr lang="id-ID" dirty="0"/>
          </a:p>
        </p:txBody>
      </p:sp>
    </p:spTree>
    <p:extLst>
      <p:ext uri="{BB962C8B-B14F-4D97-AF65-F5344CB8AC3E}">
        <p14:creationId xmlns:p14="http://schemas.microsoft.com/office/powerpoint/2010/main" val="1668276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52282" y="489397"/>
            <a:ext cx="10135673" cy="6156102"/>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6. Berikut hasil forensic dari gambar yang diambil melalui kamera handphone</a:t>
            </a:r>
          </a:p>
          <a:p>
            <a:pPr marL="0" indent="0">
              <a:buNone/>
            </a:pPr>
            <a:endParaRPr lang="id-ID" dirty="0" smtClean="0">
              <a:solidFill>
                <a:schemeClr val="tx1"/>
              </a:solidFill>
              <a:latin typeface="Times New Roman" panose="02020603050405020304" pitchFamily="18" charset="0"/>
              <a:cs typeface="Times New Roman" panose="02020603050405020304" pitchFamily="18" charset="0"/>
            </a:endParaRPr>
          </a:p>
          <a:p>
            <a:endParaRPr lang="id-ID"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687132" y="1056067"/>
            <a:ext cx="8577329" cy="5422006"/>
          </a:xfrm>
          <a:prstGeom prst="rect">
            <a:avLst/>
          </a:prstGeom>
        </p:spPr>
      </p:pic>
    </p:spTree>
    <p:extLst>
      <p:ext uri="{BB962C8B-B14F-4D97-AF65-F5344CB8AC3E}">
        <p14:creationId xmlns:p14="http://schemas.microsoft.com/office/powerpoint/2010/main" val="2017961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858904"/>
            <a:ext cx="10178322" cy="686561"/>
          </a:xfrm>
        </p:spPr>
        <p:txBody>
          <a:bodyPr>
            <a:normAutofit/>
          </a:bodyPr>
          <a:lstStyle/>
          <a:p>
            <a:pPr algn="ctr"/>
            <a:r>
              <a:rPr lang="id-ID" sz="2000" b="1" dirty="0">
                <a:solidFill>
                  <a:schemeClr val="tx2">
                    <a:lumMod val="90000"/>
                    <a:lumOff val="10000"/>
                  </a:schemeClr>
                </a:solidFill>
                <a:latin typeface="Comic Sans MS" panose="030F0702030302020204" pitchFamily="66" charset="0"/>
              </a:rPr>
              <a:t>Pengertian </a:t>
            </a:r>
            <a:r>
              <a:rPr lang="id-ID" sz="2000" b="1" dirty="0" smtClean="0">
                <a:solidFill>
                  <a:schemeClr val="tx2">
                    <a:lumMod val="90000"/>
                    <a:lumOff val="10000"/>
                  </a:schemeClr>
                </a:solidFill>
                <a:latin typeface="Comic Sans MS" panose="030F0702030302020204" pitchFamily="66" charset="0"/>
              </a:rPr>
              <a:t>JPEG snoop</a:t>
            </a:r>
            <a:endParaRPr lang="id-ID" sz="2000" b="1" dirty="0">
              <a:solidFill>
                <a:schemeClr val="tx2">
                  <a:lumMod val="90000"/>
                  <a:lumOff val="10000"/>
                </a:schemeClr>
              </a:solidFill>
              <a:latin typeface="Comic Sans MS" panose="030F0702030302020204" pitchFamily="66" charset="0"/>
            </a:endParaRPr>
          </a:p>
        </p:txBody>
      </p:sp>
      <p:sp>
        <p:nvSpPr>
          <p:cNvPr id="3" name="Content Placeholder 2"/>
          <p:cNvSpPr>
            <a:spLocks noGrp="1"/>
          </p:cNvSpPr>
          <p:nvPr>
            <p:ph idx="1"/>
          </p:nvPr>
        </p:nvSpPr>
        <p:spPr>
          <a:xfrm>
            <a:off x="1251678" y="1429555"/>
            <a:ext cx="10178322" cy="5068223"/>
          </a:xfrm>
        </p:spPr>
        <p:txBody>
          <a:bodyPr>
            <a:normAutofit/>
          </a:bodyPr>
          <a:lstStyle/>
          <a:p>
            <a:pPr marL="0" indent="0" algn="just">
              <a:buNone/>
            </a:pPr>
            <a:r>
              <a:rPr lang="id-ID" sz="2400" dirty="0">
                <a:solidFill>
                  <a:schemeClr val="tx1"/>
                </a:solidFill>
                <a:latin typeface="Times New Roman" panose="02020603050405020304" pitchFamily="18" charset="0"/>
                <a:cs typeface="Times New Roman" panose="02020603050405020304" pitchFamily="18" charset="0"/>
              </a:rPr>
              <a:t>	</a:t>
            </a:r>
            <a:r>
              <a:rPr lang="id-ID" sz="2400" dirty="0" smtClean="0">
                <a:solidFill>
                  <a:schemeClr val="tx1"/>
                </a:solidFill>
                <a:latin typeface="Times New Roman" panose="02020603050405020304" pitchFamily="18" charset="0"/>
                <a:cs typeface="Times New Roman" panose="02020603050405020304" pitchFamily="18" charset="0"/>
              </a:rPr>
              <a:t>JPEG </a:t>
            </a:r>
            <a:r>
              <a:rPr lang="id-ID" sz="2400" dirty="0">
                <a:solidFill>
                  <a:schemeClr val="tx1"/>
                </a:solidFill>
                <a:latin typeface="Times New Roman" panose="02020603050405020304" pitchFamily="18" charset="0"/>
                <a:cs typeface="Times New Roman" panose="02020603050405020304" pitchFamily="18" charset="0"/>
              </a:rPr>
              <a:t>Snoop merupakan sebuah software yang digunakan untuk mengecek secara spesifik keaslian sebuah foto. foto asli atau foto yang sudah dimanipulasi (diedit) sebenarnya tidak bisa ditentukan keasliannya hanya dari metadatanya saja, namun banyak hal yang harus diamati sebelum mengatakan sebuah foto asli atapun palsu. Misalnya mengamati proporsi gambar, sambungan antar gambar yang tidak masuk sempurna, perbedaan pixel warna, dan lainnya</a:t>
            </a:r>
            <a:r>
              <a:rPr lang="id-ID" sz="24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endParaRPr lang="id-ID" sz="2400" dirty="0" smtClean="0">
              <a:solidFill>
                <a:schemeClr val="tx1"/>
              </a:solidFill>
              <a:latin typeface="Times New Roman" panose="02020603050405020304" pitchFamily="18" charset="0"/>
              <a:cs typeface="Times New Roman" panose="02020603050405020304" pitchFamily="18" charset="0"/>
            </a:endParaRPr>
          </a:p>
          <a:p>
            <a:pPr marL="0" indent="0" algn="just">
              <a:buNone/>
            </a:pPr>
            <a:endParaRPr lang="id-ID" sz="2400" dirty="0" smtClean="0">
              <a:solidFill>
                <a:schemeClr val="tx1"/>
              </a:solidFill>
              <a:latin typeface="Times New Roman" panose="02020603050405020304" pitchFamily="18" charset="0"/>
              <a:cs typeface="Times New Roman" panose="02020603050405020304" pitchFamily="18" charset="0"/>
            </a:endParaRPr>
          </a:p>
          <a:p>
            <a:pPr algn="just"/>
            <a:endParaRPr lang="id-ID"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304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077843"/>
            <a:ext cx="10178322" cy="454743"/>
          </a:xfrm>
        </p:spPr>
        <p:txBody>
          <a:bodyPr>
            <a:normAutofit/>
          </a:bodyPr>
          <a:lstStyle/>
          <a:p>
            <a:pPr algn="ctr"/>
            <a:r>
              <a:rPr lang="id-ID" sz="2000" b="1" dirty="0" smtClean="0">
                <a:solidFill>
                  <a:schemeClr val="tx2">
                    <a:lumMod val="90000"/>
                    <a:lumOff val="10000"/>
                  </a:schemeClr>
                </a:solidFill>
                <a:latin typeface="Comic Sans MS" panose="030F0702030302020204" pitchFamily="66" charset="0"/>
              </a:rPr>
              <a:t>Penjelasan</a:t>
            </a:r>
            <a:endParaRPr lang="id-ID" sz="2000" b="1" dirty="0">
              <a:solidFill>
                <a:schemeClr val="tx2">
                  <a:lumMod val="90000"/>
                  <a:lumOff val="10000"/>
                </a:schemeClr>
              </a:solidFill>
              <a:latin typeface="Comic Sans MS" panose="030F0702030302020204" pitchFamily="66" charset="0"/>
            </a:endParaRPr>
          </a:p>
        </p:txBody>
      </p:sp>
      <p:sp>
        <p:nvSpPr>
          <p:cNvPr id="3" name="Content Placeholder 2"/>
          <p:cNvSpPr>
            <a:spLocks noGrp="1"/>
          </p:cNvSpPr>
          <p:nvPr>
            <p:ph idx="1"/>
          </p:nvPr>
        </p:nvSpPr>
        <p:spPr>
          <a:xfrm>
            <a:off x="1251678" y="1654936"/>
            <a:ext cx="10178322" cy="4320862"/>
          </a:xfrm>
        </p:spPr>
        <p:txBody>
          <a:bodyPr/>
          <a:lstStyle/>
          <a:p>
            <a:pPr fontAlgn="base"/>
            <a:r>
              <a:rPr lang="id-ID" dirty="0">
                <a:solidFill>
                  <a:schemeClr val="tx1"/>
                </a:solidFill>
                <a:latin typeface="Times New Roman" panose="02020603050405020304" pitchFamily="18" charset="0"/>
                <a:cs typeface="Times New Roman" panose="02020603050405020304" pitchFamily="18" charset="0"/>
              </a:rPr>
              <a:t>JPEG Snoop memberikan serangkaian informasi dan di akhir informasinya tersebut JPEG Snoop memberikan sebuah informasi yang bertuliskan “Assessment : Class 1 – Image is processed/edited”. Apakah maksud dari tulisan tersebut? Berikut penjelasannya :</a:t>
            </a:r>
            <a:r>
              <a:rPr lang="id-ID" dirty="0">
                <a:solidFill>
                  <a:schemeClr val="tx1"/>
                </a:solidFill>
                <a:latin typeface="Times New Roman" panose="02020603050405020304" pitchFamily="18" charset="0"/>
                <a:cs typeface="Times New Roman" panose="02020603050405020304" pitchFamily="18" charset="0"/>
              </a:rPr>
              <a:t/>
            </a:r>
            <a:br>
              <a:rPr lang="id-ID" dirty="0">
                <a:solidFill>
                  <a:schemeClr val="tx1"/>
                </a:solidFill>
                <a:latin typeface="Times New Roman" panose="02020603050405020304" pitchFamily="18" charset="0"/>
                <a:cs typeface="Times New Roman" panose="02020603050405020304" pitchFamily="18" charset="0"/>
              </a:rPr>
            </a:br>
            <a:r>
              <a:rPr lang="id-ID" dirty="0" smtClean="0">
                <a:solidFill>
                  <a:schemeClr val="tx1"/>
                </a:solidFill>
                <a:latin typeface="Times New Roman" panose="02020603050405020304" pitchFamily="18" charset="0"/>
                <a:cs typeface="Times New Roman" panose="02020603050405020304" pitchFamily="18" charset="0"/>
              </a:rPr>
              <a:t>	Class </a:t>
            </a:r>
            <a:r>
              <a:rPr lang="id-ID" dirty="0">
                <a:solidFill>
                  <a:schemeClr val="tx1"/>
                </a:solidFill>
                <a:latin typeface="Times New Roman" panose="02020603050405020304" pitchFamily="18" charset="0"/>
                <a:cs typeface="Times New Roman" panose="02020603050405020304" pitchFamily="18" charset="0"/>
              </a:rPr>
              <a:t>1 : File gambar bisa dipastikan pernah diedit.</a:t>
            </a:r>
          </a:p>
          <a:p>
            <a:pPr marL="0" indent="0" fontAlgn="base">
              <a:buNone/>
            </a:pPr>
            <a:r>
              <a:rPr lang="id-ID" dirty="0" smtClean="0">
                <a:solidFill>
                  <a:schemeClr val="tx1"/>
                </a:solidFill>
                <a:latin typeface="Times New Roman" panose="02020603050405020304" pitchFamily="18" charset="0"/>
                <a:cs typeface="Times New Roman" panose="02020603050405020304" pitchFamily="18" charset="0"/>
              </a:rPr>
              <a:t>	Class </a:t>
            </a:r>
            <a:r>
              <a:rPr lang="id-ID" dirty="0">
                <a:solidFill>
                  <a:schemeClr val="tx1"/>
                </a:solidFill>
                <a:latin typeface="Times New Roman" panose="02020603050405020304" pitchFamily="18" charset="0"/>
                <a:cs typeface="Times New Roman" panose="02020603050405020304" pitchFamily="18" charset="0"/>
              </a:rPr>
              <a:t>2 : File kemungkinan besar pernah diedit.</a:t>
            </a:r>
          </a:p>
          <a:p>
            <a:pPr marL="0" indent="0" fontAlgn="base">
              <a:buNone/>
            </a:pPr>
            <a:r>
              <a:rPr lang="id-ID" dirty="0" smtClean="0">
                <a:solidFill>
                  <a:schemeClr val="tx1"/>
                </a:solidFill>
                <a:latin typeface="Times New Roman" panose="02020603050405020304" pitchFamily="18" charset="0"/>
                <a:cs typeface="Times New Roman" panose="02020603050405020304" pitchFamily="18" charset="0"/>
              </a:rPr>
              <a:t>	Class </a:t>
            </a:r>
            <a:r>
              <a:rPr lang="id-ID" dirty="0">
                <a:solidFill>
                  <a:schemeClr val="tx1"/>
                </a:solidFill>
                <a:latin typeface="Times New Roman" panose="02020603050405020304" pitchFamily="18" charset="0"/>
                <a:cs typeface="Times New Roman" panose="02020603050405020304" pitchFamily="18" charset="0"/>
              </a:rPr>
              <a:t>3 : Kemungkinan besar asli.</a:t>
            </a:r>
          </a:p>
          <a:p>
            <a:pPr marL="0" indent="0" fontAlgn="base">
              <a:buNone/>
            </a:pPr>
            <a:r>
              <a:rPr lang="id-ID" dirty="0" smtClean="0">
                <a:solidFill>
                  <a:schemeClr val="tx1"/>
                </a:solidFill>
                <a:latin typeface="Times New Roman" panose="02020603050405020304" pitchFamily="18" charset="0"/>
                <a:cs typeface="Times New Roman" panose="02020603050405020304" pitchFamily="18" charset="0"/>
              </a:rPr>
              <a:t>	Class </a:t>
            </a:r>
            <a:r>
              <a:rPr lang="id-ID" dirty="0">
                <a:solidFill>
                  <a:schemeClr val="tx1"/>
                </a:solidFill>
                <a:latin typeface="Times New Roman" panose="02020603050405020304" pitchFamily="18" charset="0"/>
                <a:cs typeface="Times New Roman" panose="02020603050405020304" pitchFamily="18" charset="0"/>
              </a:rPr>
              <a:t>4 : Gambar bisa dianggap asli</a:t>
            </a:r>
            <a:r>
              <a:rPr lang="id-ID" dirty="0" smtClean="0">
                <a:solidFill>
                  <a:schemeClr val="tx1"/>
                </a:solidFill>
                <a:latin typeface="Times New Roman" panose="02020603050405020304" pitchFamily="18" charset="0"/>
                <a:cs typeface="Times New Roman" panose="02020603050405020304" pitchFamily="18" charset="0"/>
              </a:rPr>
              <a:t>.</a:t>
            </a:r>
            <a:endParaRPr lang="id-ID" dirty="0">
              <a:solidFill>
                <a:schemeClr val="tx1"/>
              </a:solidFill>
              <a:latin typeface="Times New Roman" panose="02020603050405020304" pitchFamily="18" charset="0"/>
              <a:cs typeface="Times New Roman" panose="02020603050405020304" pitchFamily="18" charset="0"/>
            </a:endParaRPr>
          </a:p>
          <a:p>
            <a:pPr fontAlgn="base"/>
            <a:endParaRPr lang="id-ID"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532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64894"/>
            <a:ext cx="10178322" cy="468824"/>
          </a:xfrm>
        </p:spPr>
        <p:txBody>
          <a:bodyPr>
            <a:normAutofit/>
          </a:bodyPr>
          <a:lstStyle/>
          <a:p>
            <a:pPr algn="ctr"/>
            <a:r>
              <a:rPr lang="id-ID" sz="2000" b="1" dirty="0" smtClean="0">
                <a:solidFill>
                  <a:schemeClr val="tx2">
                    <a:lumMod val="90000"/>
                    <a:lumOff val="10000"/>
                  </a:schemeClr>
                </a:solidFill>
                <a:latin typeface="Comic Sans MS" panose="030F0702030302020204" pitchFamily="66" charset="0"/>
              </a:rPr>
              <a:t>Contoh kasus</a:t>
            </a:r>
            <a:endParaRPr lang="id-ID" sz="2000" b="1" dirty="0">
              <a:solidFill>
                <a:schemeClr val="tx2">
                  <a:lumMod val="90000"/>
                  <a:lumOff val="10000"/>
                </a:schemeClr>
              </a:solidFill>
              <a:latin typeface="Comic Sans MS" panose="030F0702030302020204" pitchFamily="66" charset="0"/>
            </a:endParaRPr>
          </a:p>
        </p:txBody>
      </p:sp>
      <p:sp>
        <p:nvSpPr>
          <p:cNvPr id="3" name="Content Placeholder 2"/>
          <p:cNvSpPr>
            <a:spLocks noGrp="1"/>
          </p:cNvSpPr>
          <p:nvPr>
            <p:ph idx="1"/>
          </p:nvPr>
        </p:nvSpPr>
        <p:spPr>
          <a:xfrm>
            <a:off x="1251678" y="1043188"/>
            <a:ext cx="10178322" cy="5615189"/>
          </a:xfrm>
        </p:spPr>
        <p:txBody>
          <a:bodyPr/>
          <a:lstStyle/>
          <a:p>
            <a:pPr marL="0" indent="0">
              <a:buNone/>
            </a:pPr>
            <a:r>
              <a:rPr lang="id-ID" dirty="0">
                <a:solidFill>
                  <a:schemeClr val="tx1"/>
                </a:solidFill>
                <a:latin typeface="Times New Roman" panose="02020603050405020304" pitchFamily="18" charset="0"/>
                <a:cs typeface="Times New Roman" panose="02020603050405020304" pitchFamily="18" charset="0"/>
              </a:rPr>
              <a:t>	</a:t>
            </a:r>
            <a:r>
              <a:rPr lang="id-ID" dirty="0">
                <a:solidFill>
                  <a:schemeClr val="tx1"/>
                </a:solidFill>
                <a:latin typeface="Times New Roman" panose="02020603050405020304" pitchFamily="18" charset="0"/>
                <a:cs typeface="Times New Roman" panose="02020603050405020304" pitchFamily="18" charset="0"/>
              </a:rPr>
              <a:t>Sebagai contoh, berikut ini gambar yang akan </a:t>
            </a:r>
            <a:r>
              <a:rPr lang="id-ID" dirty="0" smtClean="0">
                <a:solidFill>
                  <a:schemeClr val="tx1"/>
                </a:solidFill>
                <a:latin typeface="Times New Roman" panose="02020603050405020304" pitchFamily="18" charset="0"/>
                <a:cs typeface="Times New Roman" panose="02020603050405020304" pitchFamily="18" charset="0"/>
              </a:rPr>
              <a:t>kita lihat </a:t>
            </a:r>
            <a:r>
              <a:rPr lang="id-ID" dirty="0">
                <a:solidFill>
                  <a:schemeClr val="tx1"/>
                </a:solidFill>
                <a:latin typeface="Times New Roman" panose="02020603050405020304" pitchFamily="18" charset="0"/>
                <a:cs typeface="Times New Roman" panose="02020603050405020304" pitchFamily="18" charset="0"/>
              </a:rPr>
              <a:t>keasliannya melalui JPEG Snoop. Dalam contoh kali ini sudah jelas bahwa gambar yang akan dites adalah buatan Adobe Photoshop, namun saya hanyalah ingin menguji kira-kira apakah jawaban dari JPEG Snoop nanti</a:t>
            </a:r>
            <a:r>
              <a:rPr lang="id-ID" dirty="0" smtClean="0">
                <a:solidFill>
                  <a:schemeClr val="tx1"/>
                </a:solidFill>
                <a:latin typeface="Times New Roman" panose="02020603050405020304" pitchFamily="18" charset="0"/>
                <a:cs typeface="Times New Roman" panose="02020603050405020304" pitchFamily="18" charset="0"/>
              </a:rPr>
              <a:t>. Berikut merupakan gambar yang akan saya tes keasliannya menggunakan JPEG Snoop, untuk gambar sebelah kiri merupakan gambar yang langsung diambil mengunakan kamera handphone dan gambar sebelah kanan merupakan gambar yang telah diedit melalui editor Photoshop.</a:t>
            </a:r>
          </a:p>
          <a:p>
            <a:pPr marL="0" indent="0">
              <a:buNone/>
            </a:pPr>
            <a:endParaRPr lang="id-ID"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333" y="3200400"/>
            <a:ext cx="4464675" cy="33485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351" y="3214534"/>
            <a:ext cx="4440328" cy="3334373"/>
          </a:xfrm>
          <a:prstGeom prst="rect">
            <a:avLst/>
          </a:prstGeom>
        </p:spPr>
      </p:pic>
    </p:spTree>
    <p:extLst>
      <p:ext uri="{BB962C8B-B14F-4D97-AF65-F5344CB8AC3E}">
        <p14:creationId xmlns:p14="http://schemas.microsoft.com/office/powerpoint/2010/main" val="2860590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91854"/>
            <a:ext cx="10178322" cy="635046"/>
          </a:xfrm>
        </p:spPr>
        <p:txBody>
          <a:bodyPr>
            <a:normAutofit/>
          </a:bodyPr>
          <a:lstStyle/>
          <a:p>
            <a:pPr algn="ctr"/>
            <a:r>
              <a:rPr lang="id-ID" sz="2000" b="1" dirty="0" smtClean="0">
                <a:solidFill>
                  <a:schemeClr val="tx2">
                    <a:lumMod val="90000"/>
                    <a:lumOff val="10000"/>
                  </a:schemeClr>
                </a:solidFill>
                <a:latin typeface="Comic Sans MS" panose="030F0702030302020204" pitchFamily="66" charset="0"/>
              </a:rPr>
              <a:t>Langkah-langkah forensic melalui JPEg snoop:</a:t>
            </a:r>
            <a:endParaRPr lang="id-ID" sz="2000" b="1" dirty="0">
              <a:solidFill>
                <a:schemeClr val="tx2">
                  <a:lumMod val="90000"/>
                  <a:lumOff val="10000"/>
                </a:schemeClr>
              </a:solidFill>
              <a:latin typeface="Comic Sans MS" panose="030F0702030302020204" pitchFamily="66" charset="0"/>
            </a:endParaRPr>
          </a:p>
        </p:txBody>
      </p:sp>
      <p:sp>
        <p:nvSpPr>
          <p:cNvPr id="3" name="Content Placeholder 2"/>
          <p:cNvSpPr>
            <a:spLocks noGrp="1"/>
          </p:cNvSpPr>
          <p:nvPr>
            <p:ph idx="1"/>
          </p:nvPr>
        </p:nvSpPr>
        <p:spPr>
          <a:xfrm>
            <a:off x="1251678" y="1017431"/>
            <a:ext cx="10178322" cy="5776174"/>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1. Buka aplikasi JPEG Snop</a:t>
            </a:r>
          </a:p>
          <a:p>
            <a:endParaRPr lang="id-ID" dirty="0" smtClean="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571223" y="1513267"/>
            <a:ext cx="9131121" cy="4893971"/>
          </a:xfrm>
          <a:prstGeom prst="rect">
            <a:avLst/>
          </a:prstGeom>
        </p:spPr>
      </p:pic>
    </p:spTree>
    <p:extLst>
      <p:ext uri="{BB962C8B-B14F-4D97-AF65-F5344CB8AC3E}">
        <p14:creationId xmlns:p14="http://schemas.microsoft.com/office/powerpoint/2010/main" val="3976384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42434" y="566670"/>
            <a:ext cx="9672034" cy="5769736"/>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2. Klik file, pilih open image</a:t>
            </a:r>
          </a:p>
          <a:p>
            <a:endParaRPr lang="id-ID"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764731" y="1155820"/>
            <a:ext cx="8731551" cy="4929833"/>
          </a:xfrm>
          <a:prstGeom prst="rect">
            <a:avLst/>
          </a:prstGeom>
        </p:spPr>
      </p:pic>
    </p:spTree>
    <p:extLst>
      <p:ext uri="{BB962C8B-B14F-4D97-AF65-F5344CB8AC3E}">
        <p14:creationId xmlns:p14="http://schemas.microsoft.com/office/powerpoint/2010/main" val="2145209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429556" y="425003"/>
            <a:ext cx="9646276" cy="5962918"/>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3. Kemudian pilih foto yang telah diedit melalui editor photoshop</a:t>
            </a:r>
          </a:p>
          <a:p>
            <a:endParaRPr lang="id-ID" dirty="0" smtClean="0">
              <a:solidFill>
                <a:schemeClr val="tx1"/>
              </a:solidFill>
              <a:latin typeface="Times New Roman" panose="02020603050405020304" pitchFamily="18" charset="0"/>
              <a:cs typeface="Times New Roman" panose="02020603050405020304" pitchFamily="18" charset="0"/>
            </a:endParaRPr>
          </a:p>
          <a:p>
            <a:endParaRPr lang="id-ID"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stretch>
            <a:fillRect/>
          </a:stretch>
        </p:blipFill>
        <p:spPr>
          <a:xfrm>
            <a:off x="1777708" y="1010234"/>
            <a:ext cx="8486753" cy="5094351"/>
          </a:xfrm>
          <a:prstGeom prst="rect">
            <a:avLst/>
          </a:prstGeom>
        </p:spPr>
      </p:pic>
    </p:spTree>
    <p:extLst>
      <p:ext uri="{BB962C8B-B14F-4D97-AF65-F5344CB8AC3E}">
        <p14:creationId xmlns:p14="http://schemas.microsoft.com/office/powerpoint/2010/main" val="2162803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1070" y="399245"/>
            <a:ext cx="9723550" cy="5911403"/>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4. Hasil forensic gambar yang diedit melalui editor photoshop</a:t>
            </a:r>
          </a:p>
          <a:p>
            <a:pPr marL="0" indent="0">
              <a:buNone/>
            </a:pPr>
            <a:r>
              <a:rPr lang="id-ID" dirty="0" smtClean="0">
                <a:solidFill>
                  <a:schemeClr val="tx1"/>
                </a:solidFill>
                <a:latin typeface="Times New Roman" panose="02020603050405020304" pitchFamily="18" charset="0"/>
                <a:cs typeface="Times New Roman" panose="02020603050405020304" pitchFamily="18" charset="0"/>
              </a:rPr>
              <a:t> </a:t>
            </a:r>
          </a:p>
          <a:p>
            <a:endParaRPr lang="id-ID"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790163" y="953036"/>
            <a:ext cx="9066727" cy="5267460"/>
          </a:xfrm>
          <a:prstGeom prst="rect">
            <a:avLst/>
          </a:prstGeom>
        </p:spPr>
      </p:pic>
    </p:spTree>
    <p:extLst>
      <p:ext uri="{BB962C8B-B14F-4D97-AF65-F5344CB8AC3E}">
        <p14:creationId xmlns:p14="http://schemas.microsoft.com/office/powerpoint/2010/main" val="1355899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0614" y="515155"/>
            <a:ext cx="10264462" cy="5924282"/>
          </a:xfrm>
        </p:spPr>
        <p:txBody>
          <a:bodyPr/>
          <a:lstStyle/>
          <a:p>
            <a:r>
              <a:rPr lang="id-ID" dirty="0" smtClean="0">
                <a:solidFill>
                  <a:schemeClr val="tx1"/>
                </a:solidFill>
                <a:latin typeface="Times New Roman" panose="02020603050405020304" pitchFamily="18" charset="0"/>
                <a:cs typeface="Times New Roman" panose="02020603050405020304" pitchFamily="18" charset="0"/>
              </a:rPr>
              <a:t>5. Selanjutnya pilih gambar kedua yaitu gambar yang diambil melalui kamera handphone</a:t>
            </a:r>
          </a:p>
          <a:p>
            <a:pPr marL="0" indent="0">
              <a:buNone/>
            </a:pPr>
            <a:endParaRPr lang="id-ID" dirty="0" smtClean="0">
              <a:solidFill>
                <a:schemeClr val="tx1"/>
              </a:solidFill>
              <a:latin typeface="Times New Roman" panose="02020603050405020304" pitchFamily="18" charset="0"/>
              <a:cs typeface="Times New Roman" panose="02020603050405020304" pitchFamily="18" charset="0"/>
            </a:endParaRPr>
          </a:p>
          <a:p>
            <a:endParaRPr lang="id-ID"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532586" y="1120462"/>
            <a:ext cx="9118241" cy="5318975"/>
          </a:xfrm>
          <a:prstGeom prst="rect">
            <a:avLst/>
          </a:prstGeom>
        </p:spPr>
      </p:pic>
    </p:spTree>
    <p:extLst>
      <p:ext uri="{BB962C8B-B14F-4D97-AF65-F5344CB8AC3E}">
        <p14:creationId xmlns:p14="http://schemas.microsoft.com/office/powerpoint/2010/main" val="263566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64</TotalTime>
  <Words>113</Words>
  <Application>Microsoft Office PowerPoint</Application>
  <PresentationFormat>Widescreen</PresentationFormat>
  <Paragraphs>20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Comic Sans MS</vt:lpstr>
      <vt:lpstr>Gill Sans MT</vt:lpstr>
      <vt:lpstr>Impact</vt:lpstr>
      <vt:lpstr>Times New Roman</vt:lpstr>
      <vt:lpstr>Badge</vt:lpstr>
      <vt:lpstr>Ulviyana 09011281520090</vt:lpstr>
      <vt:lpstr>Pengertian JPEG snoop</vt:lpstr>
      <vt:lpstr>Penjelasan</vt:lpstr>
      <vt:lpstr>Contoh kasus</vt:lpstr>
      <vt:lpstr>Langkah-langkah forensic melalui JPEg snoop: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Ulviyana 09011281520090</dc:title>
  <dc:creator>ulvi yana</dc:creator>
  <cp:lastModifiedBy>ulvi yana</cp:lastModifiedBy>
  <cp:revision>8</cp:revision>
  <dcterms:created xsi:type="dcterms:W3CDTF">2018-04-11T04:44:47Z</dcterms:created>
  <dcterms:modified xsi:type="dcterms:W3CDTF">2018-04-11T05:48:53Z</dcterms:modified>
</cp:coreProperties>
</file>